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7" r:id="rId16"/>
    <p:sldId id="275" r:id="rId17"/>
    <p:sldId id="270" r:id="rId18"/>
    <p:sldId id="271" r:id="rId19"/>
    <p:sldId id="276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2"/>
    <p:restoredTop sz="94719"/>
  </p:normalViewPr>
  <p:slideViewPr>
    <p:cSldViewPr snapToGrid="0">
      <p:cViewPr varScale="1">
        <p:scale>
          <a:sx n="148" d="100"/>
          <a:sy n="148" d="100"/>
        </p:scale>
        <p:origin x="1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A604B-3B75-CA45-85ED-A38DAAEA430E}" type="datetimeFigureOut">
              <a:rPr lang="en-US" smtClean="0"/>
              <a:t>5/27/23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80232-007E-B644-9B13-04CF55EC45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b6a9da990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b6a9da990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b6a9da990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b6a9da990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b6a9da990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4b6a9da990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b6a9da990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4b6a9da990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b6a9da990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4b6a9da990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b6a9da990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4b6a9da990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b6a9da990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4b6a9da990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4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4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1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3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5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2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9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2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9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8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s://calculator.aws/#/estimate?id=5becb8ee17c417405166527490e633430f7bf6f8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andraLLI/Cloud_Engineering_Project/tree/main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View from plane wing">
            <a:extLst>
              <a:ext uri="{FF2B5EF4-FFF2-40B4-BE49-F238E27FC236}">
                <a16:creationId xmlns:a16="http://schemas.microsoft.com/office/drawing/2014/main" id="{93347211-E714-A1BA-3E49-61CE8C86E7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CA76F3-C3EA-8F09-B77F-C57387AC3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147" y="146649"/>
            <a:ext cx="8196068" cy="2736443"/>
          </a:xfrm>
        </p:spPr>
        <p:txBody>
          <a:bodyPr>
            <a:normAutofit/>
          </a:bodyPr>
          <a:lstStyle/>
          <a:p>
            <a:pPr algn="r"/>
            <a:r>
              <a:rPr lang="en-US" sz="4100" b="1" dirty="0" err="1">
                <a:solidFill>
                  <a:srgbClr val="FFFFFF"/>
                </a:solidFill>
              </a:rPr>
              <a:t>MSiA</a:t>
            </a:r>
            <a:r>
              <a:rPr lang="en-US" sz="4100" b="1" dirty="0">
                <a:solidFill>
                  <a:srgbClr val="FFFFFF"/>
                </a:solidFill>
              </a:rPr>
              <a:t> 423: Cloud Engineering</a:t>
            </a:r>
            <a:br>
              <a:rPr lang="en-US" sz="4100" b="1" dirty="0">
                <a:solidFill>
                  <a:srgbClr val="FFFFFF"/>
                </a:solidFill>
              </a:rPr>
            </a:br>
            <a:r>
              <a:rPr lang="en-US" sz="4100" b="1" dirty="0">
                <a:solidFill>
                  <a:srgbClr val="FFFFFF"/>
                </a:solidFill>
              </a:rPr>
              <a:t>Final Project</a:t>
            </a:r>
            <a:br>
              <a:rPr lang="en-US" sz="4100" b="1" dirty="0">
                <a:solidFill>
                  <a:srgbClr val="FFFFFF"/>
                </a:solidFill>
              </a:rPr>
            </a:br>
            <a:r>
              <a:rPr lang="en-US" sz="4100" b="1" dirty="0">
                <a:solidFill>
                  <a:srgbClr val="FFFFFF"/>
                </a:solidFill>
              </a:rPr>
              <a:t>Airline Price Prediction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B3DF66-4CF2-9DF0-4F1C-7E11951A9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799" y="4299357"/>
            <a:ext cx="6114227" cy="1963419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Alejandra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Lelo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Larrea Ibarra - ali8110</a:t>
            </a:r>
          </a:p>
          <a:p>
            <a:pPr algn="r">
              <a:lnSpc>
                <a:spcPct val="110000"/>
              </a:lnSpc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Bannasorn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Paspanthong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bpg7024 </a:t>
            </a:r>
          </a:p>
          <a:p>
            <a:pPr algn="r">
              <a:lnSpc>
                <a:spcPct val="11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Ruben Nakano – rhn9918 </a:t>
            </a:r>
          </a:p>
          <a:p>
            <a:pPr algn="r">
              <a:lnSpc>
                <a:spcPct val="11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Samuel Swain – sms5736 </a:t>
            </a:r>
          </a:p>
          <a:p>
            <a:pPr algn="r">
              <a:lnSpc>
                <a:spcPct val="110000"/>
              </a:lnSpc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2"/>
          <p:cNvSpPr/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2"/>
          <p:cNvSpPr/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2"/>
          <p:cNvSpPr/>
          <p:nvPr/>
        </p:nvSpPr>
        <p:spPr>
          <a:xfrm rot="-964587">
            <a:off x="-501737" y="969718"/>
            <a:ext cx="3900357" cy="417895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2"/>
          <p:cNvSpPr/>
          <p:nvPr/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s-US" sz="4000">
                <a:solidFill>
                  <a:srgbClr val="FFFFFF"/>
                </a:solidFill>
              </a:rPr>
              <a:t>Model Building &amp; Training</a:t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4413425" y="511400"/>
            <a:ext cx="7016700" cy="31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s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pipeline with modular functions</a:t>
            </a: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 run in ECS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Feature transformation (log price and filter airlines)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One-hot encode categorical variables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Train-test split and fit 3 different models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Evaluate model metrics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Calibri"/>
              <a:buChar char="○"/>
            </a:pPr>
            <a:r>
              <a:rPr lang="es-US" sz="2200">
                <a:latin typeface="Calibri"/>
                <a:ea typeface="Calibri"/>
                <a:cs typeface="Calibri"/>
                <a:sym typeface="Calibri"/>
              </a:rPr>
              <a:t>Save models and configurations in S3 bucket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9" name="Google Shape;189;p22"/>
          <p:cNvGraphicFramePr/>
          <p:nvPr/>
        </p:nvGraphicFramePr>
        <p:xfrm>
          <a:off x="4522500" y="4356013"/>
          <a:ext cx="6798525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6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R-squared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Linear Regression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XGBoost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/>
              <a:t>Model Deployment</a:t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6492875" y="1993900"/>
            <a:ext cx="5465700" cy="3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Model Training</a:t>
            </a:r>
            <a:r>
              <a:rPr lang="es-US" sz="2300"/>
              <a:t>: Linear Regression, Random Forest, Xgboost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Flask API</a:t>
            </a:r>
            <a:r>
              <a:rPr lang="es-US" sz="2300"/>
              <a:t>: Model hosting &amp; predictions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AWS EC2</a:t>
            </a:r>
            <a:r>
              <a:rPr lang="es-US" sz="2300"/>
              <a:t>: Flask API hosting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Streamlit</a:t>
            </a:r>
            <a:r>
              <a:rPr lang="es-US" sz="2300"/>
              <a:t>: User interface creation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Docker</a:t>
            </a:r>
            <a:r>
              <a:rPr lang="es-US" sz="2300"/>
              <a:t>: Streamlit app containerization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Lambda/API Endpoint</a:t>
            </a:r>
            <a:r>
              <a:rPr lang="es-US" sz="2300"/>
              <a:t>: API to Lambda connection &amp; model endpoint calls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s-US" sz="2300" b="1"/>
              <a:t>AWS ECS</a:t>
            </a:r>
            <a:r>
              <a:rPr lang="es-US" sz="2300"/>
              <a:t>: Docker image deployment</a:t>
            </a:r>
            <a:endParaRPr sz="2300"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25" y="1842900"/>
            <a:ext cx="5595675" cy="49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2379300" y="0"/>
            <a:ext cx="892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S"/>
              <a:t>Cost Estimation (Business Version)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l="6708" r="47960" b="-1"/>
          <a:stretch/>
        </p:blipFill>
        <p:spPr>
          <a:xfrm>
            <a:off x="-2175724" y="10"/>
            <a:ext cx="4657344" cy="6858000"/>
          </a:xfrm>
          <a:custGeom>
            <a:avLst/>
            <a:gdLst/>
            <a:ahLst/>
            <a:cxnLst/>
            <a:rect l="l" t="t" r="r" b="b"/>
            <a:pathLst>
              <a:path w="4657344" h="6858000" extrusionOk="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205" name="Google Shape;205;p24"/>
          <p:cNvGraphicFramePr/>
          <p:nvPr>
            <p:extLst>
              <p:ext uri="{D42A27DB-BD31-4B8C-83A1-F6EECF244321}">
                <p14:modId xmlns:p14="http://schemas.microsoft.com/office/powerpoint/2010/main" val="3243520888"/>
              </p:ext>
            </p:extLst>
          </p:nvPr>
        </p:nvGraphicFramePr>
        <p:xfrm>
          <a:off x="3560775" y="1026615"/>
          <a:ext cx="8524825" cy="56832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Service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Description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Monthly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Monthly per Service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Yearly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300" b="1"/>
                        <a:t>Yearly per Service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API Gateway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Send requests to make predictions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$ 9.00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US" sz="1200">
                          <a:solidFill>
                            <a:schemeClr val="dk1"/>
                          </a:solidFill>
                        </a:rPr>
                        <a:t>$ 9.00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$ 108.00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$ 108.00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EC2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EDA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Maintain WebApp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$ 45.34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$ 274.48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$ 319.82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$ 544.08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$ 3,297.60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$ 3,841.68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EventBridge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Trigger Data Processing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$ 6.40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$ 6.40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$ 76.8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$ 76.8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S3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Raw Data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Clean Data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Model Artifacts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$ 0.03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$ 0.10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$ 0.07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$ 0.20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$ 0.36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$ 1.20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$ 0.84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$ 2.40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ECS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Model Training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$ 7.09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$ 7.09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$ 85.08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$ 85.08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8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b="1"/>
                        <a:t>Lambda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Data Cleaning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Model Prediction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$ 0.00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$ 160.51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/>
                        <a:t>$ 160.51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$ 0.00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$ 1,926.12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sz="1200" dirty="0"/>
                        <a:t>$ 1,926.12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72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b="1"/>
                        <a:t>Total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b="1"/>
                        <a:t>$ 503.02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S" b="1" dirty="0"/>
                        <a:t>$ 6,036.22</a:t>
                      </a:r>
                      <a:endParaRPr b="1" dirty="0"/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500" y="1752475"/>
            <a:ext cx="707275" cy="7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500" y="2459750"/>
            <a:ext cx="707275" cy="7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6">
            <a:alphaModFix/>
          </a:blip>
          <a:srcRect l="10092" t="9842" r="10124" b="10010"/>
          <a:stretch/>
        </p:blipFill>
        <p:spPr>
          <a:xfrm>
            <a:off x="2853488" y="3167024"/>
            <a:ext cx="707275" cy="7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3500" y="3877500"/>
            <a:ext cx="707275" cy="7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3500" y="4584775"/>
            <a:ext cx="707275" cy="7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3500" y="5286649"/>
            <a:ext cx="707274" cy="7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11644800" y="0"/>
            <a:ext cx="5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link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5"/>
          <p:cNvPicPr preferRelativeResize="0"/>
          <p:nvPr/>
        </p:nvPicPr>
        <p:blipFill rotWithShape="1">
          <a:blip r:embed="rId3">
            <a:alphaModFix/>
          </a:blip>
          <a:srcRect l="6708" r="47960"/>
          <a:stretch/>
        </p:blipFill>
        <p:spPr>
          <a:xfrm>
            <a:off x="-2175724" y="10"/>
            <a:ext cx="4657344" cy="6858000"/>
          </a:xfrm>
          <a:custGeom>
            <a:avLst/>
            <a:gdLst/>
            <a:ahLst/>
            <a:cxnLst/>
            <a:rect l="l" t="t" r="r" b="b"/>
            <a:pathLst>
              <a:path w="4657344" h="6858000" extrusionOk="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8" name="Google Shape;218;p25"/>
          <p:cNvSpPr txBox="1">
            <a:spLocks noGrp="1"/>
          </p:cNvSpPr>
          <p:nvPr>
            <p:ph type="title"/>
          </p:nvPr>
        </p:nvSpPr>
        <p:spPr>
          <a:xfrm>
            <a:off x="2379300" y="0"/>
            <a:ext cx="892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S"/>
              <a:t>Cost Estimation: Details</a:t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075" y="1410625"/>
            <a:ext cx="1090800" cy="1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5074" y="3937575"/>
            <a:ext cx="1090800" cy="1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9700" y="3937575"/>
            <a:ext cx="1090800" cy="1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8800" y="1442825"/>
            <a:ext cx="1090800" cy="1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3220825" y="2688975"/>
            <a:ext cx="279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latin typeface="Calibri"/>
                <a:ea typeface="Calibri"/>
                <a:cs typeface="Calibri"/>
                <a:sym typeface="Calibri"/>
              </a:rPr>
              <a:t>AWS API Gateway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Max 2 million requests per month (HTTP and REST APIs)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3845425" y="5136675"/>
            <a:ext cx="1550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latin typeface="Calibri"/>
                <a:ea typeface="Calibri"/>
                <a:cs typeface="Calibri"/>
                <a:sym typeface="Calibri"/>
              </a:rPr>
              <a:t>AWS EC2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t3a.medium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2vCPU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4 GiB Memory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100% Utilization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10 instances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7863700" y="5246525"/>
            <a:ext cx="2061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latin typeface="Calibri"/>
                <a:ea typeface="Calibri"/>
                <a:cs typeface="Calibri"/>
                <a:sym typeface="Calibri"/>
              </a:rPr>
              <a:t>AWS ECS Fargate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30 tasks per month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60 minutes per task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4vCPU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16 GB memory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7033450" y="2650750"/>
            <a:ext cx="3721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latin typeface="Calibri"/>
                <a:ea typeface="Calibri"/>
                <a:cs typeface="Calibri"/>
                <a:sym typeface="Calibri"/>
              </a:rPr>
              <a:t>AWS Lambda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2,000,000 predictions per month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Average 10 seconds per prediction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>
                <a:latin typeface="Calibri"/>
                <a:ea typeface="Calibri"/>
                <a:cs typeface="Calibri"/>
                <a:sym typeface="Calibri"/>
              </a:rPr>
              <a:t>512 MB memory allocated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1FB46904-FA92-2C92-1962-2178E084C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04C4E2-7E96-BC0E-2E83-5E0B93EC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Web Application Live Demo</a:t>
            </a:r>
          </a:p>
        </p:txBody>
      </p:sp>
    </p:spTree>
    <p:extLst>
      <p:ext uri="{BB962C8B-B14F-4D97-AF65-F5344CB8AC3E}">
        <p14:creationId xmlns:p14="http://schemas.microsoft.com/office/powerpoint/2010/main" val="213085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Cloud shaped hard drive with cables">
            <a:extLst>
              <a:ext uri="{FF2B5EF4-FFF2-40B4-BE49-F238E27FC236}">
                <a16:creationId xmlns:a16="http://schemas.microsoft.com/office/drawing/2014/main" id="{5AF1996C-0B7D-4B81-5BEB-611C8B0BA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" r="15916" b="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23268B-208E-5DF3-9C7F-34A67D9F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1276942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/>
              <a:t>Github</a:t>
            </a:r>
            <a:r>
              <a:rPr lang="en-US" sz="6000" dirty="0"/>
              <a:t> Repo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4F8C7D-98AF-2E8B-61F2-2C3E0900C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050" y="2064296"/>
            <a:ext cx="5149949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3"/>
              </a:rPr>
              <a:t>https://github.com/AlejandraLLI/Cloud_Engineering_Project/tree/main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116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B409F-FC7F-6183-8A11-FE126C7B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028" y="2681079"/>
            <a:ext cx="4805996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8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pic>
        <p:nvPicPr>
          <p:cNvPr id="7" name="Graphic 6" descr="Clip">
            <a:extLst>
              <a:ext uri="{FF2B5EF4-FFF2-40B4-BE49-F238E27FC236}">
                <a16:creationId xmlns:a16="http://schemas.microsoft.com/office/drawing/2014/main" id="{67BFF556-10CC-A926-C588-7670D96E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7792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838200" y="-77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/>
              <a:t>Appendix</a:t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669036" y="1062998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400" y="1390775"/>
            <a:ext cx="8363203" cy="530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>
            <a:spLocks noGrp="1"/>
          </p:cNvSpPr>
          <p:nvPr>
            <p:ph type="title"/>
          </p:nvPr>
        </p:nvSpPr>
        <p:spPr>
          <a:xfrm>
            <a:off x="838200" y="-77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/>
              <a:t>Appendix</a:t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669036" y="1062998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038" y="1328875"/>
            <a:ext cx="7687919" cy="53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789EAF-9267-DCE7-036A-C1121A83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 Demo</a:t>
            </a:r>
          </a:p>
        </p:txBody>
      </p:sp>
      <p:pic>
        <p:nvPicPr>
          <p:cNvPr id="4" name="AppDemo.mp4">
            <a:hlinkClick r:id="" action="ppaction://media"/>
            <a:extLst>
              <a:ext uri="{FF2B5EF4-FFF2-40B4-BE49-F238E27FC236}">
                <a16:creationId xmlns:a16="http://schemas.microsoft.com/office/drawing/2014/main" id="{5B67E7AC-68AC-8481-75B5-D5DEB72E69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8997" y="1470212"/>
            <a:ext cx="7674005" cy="479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5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40470" y="385483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s-US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Business Problem</a:t>
            </a:r>
            <a:endParaRPr/>
          </a:p>
        </p:txBody>
      </p:sp>
      <p:pic>
        <p:nvPicPr>
          <p:cNvPr id="92" name="Google Shape;92;p14" descr="Financie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4837250" y="902400"/>
            <a:ext cx="6545700" cy="57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</a:pPr>
            <a:r>
              <a:rPr lang="es-US" sz="2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Airline ticket prices </a:t>
            </a:r>
            <a:r>
              <a:rPr lang="es-US" sz="2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are subject to </a:t>
            </a:r>
            <a:r>
              <a:rPr lang="es-US" sz="2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constant fluctuations </a:t>
            </a:r>
            <a:r>
              <a:rPr lang="es-US" sz="2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due to various factors such as demand, availability, competition, seasonal trends, and economic conditions.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•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s-US" sz="2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airlines</a:t>
            </a: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having a </a:t>
            </a:r>
            <a:r>
              <a:rPr lang="es-US" sz="2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reliable prediction system </a:t>
            </a: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 greatly assist in: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Make informed decisions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Revenue Optimization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Customer retention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Competitive Advantage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•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Additionally, </a:t>
            </a:r>
            <a:r>
              <a:rPr lang="es-US" sz="2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travelers can benefit </a:t>
            </a: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from accurate price predictions by: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Improving the decision making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○"/>
            </a:pPr>
            <a:r>
              <a:rPr lang="es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Enhancing customer experience</a:t>
            </a:r>
            <a:endParaRPr sz="2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F50510-2C2A-342E-B73A-8608A19C7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9" r="1" b="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5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5880851" y="0"/>
            <a:ext cx="63081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 rot="8888549">
            <a:off x="-1059473" y="-1108988"/>
            <a:ext cx="7179830" cy="5226565"/>
          </a:xfrm>
          <a:custGeom>
            <a:avLst/>
            <a:gdLst/>
            <a:ahLst/>
            <a:cxnLst/>
            <a:rect l="l" t="t" r="r" b="b"/>
            <a:pathLst>
              <a:path w="7179830" h="5226565" extrusionOk="0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s-US" sz="5400">
                <a:solidFill>
                  <a:srgbClr val="FFFFFF"/>
                </a:solidFill>
              </a:rPr>
              <a:t>Data Science Solution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5880925" y="307850"/>
            <a:ext cx="6308100" cy="58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US" sz="2600" b="1">
                <a:solidFill>
                  <a:schemeClr val="dk2"/>
                </a:solidFill>
              </a:rPr>
              <a:t>Approach</a:t>
            </a:r>
            <a:r>
              <a:rPr lang="es-US" sz="2600">
                <a:solidFill>
                  <a:schemeClr val="dk2"/>
                </a:solidFill>
              </a:rPr>
              <a:t>:</a:t>
            </a:r>
            <a:endParaRPr sz="26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s-US" sz="2000" b="1">
                <a:solidFill>
                  <a:schemeClr val="dk2"/>
                </a:solidFill>
              </a:rPr>
              <a:t>Data Collection</a:t>
            </a:r>
            <a:r>
              <a:rPr lang="es-US" sz="2000">
                <a:solidFill>
                  <a:schemeClr val="dk2"/>
                </a:solidFill>
              </a:rPr>
              <a:t>: Obtain comprehensive data on historic flight prices and related variables.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s-US" sz="2000" b="1">
                <a:solidFill>
                  <a:schemeClr val="dk2"/>
                </a:solidFill>
              </a:rPr>
              <a:t>Data Preparation &amp; Exploration</a:t>
            </a:r>
            <a:r>
              <a:rPr lang="es-US" sz="2000">
                <a:solidFill>
                  <a:schemeClr val="dk2"/>
                </a:solidFill>
              </a:rPr>
              <a:t>: Clean and explore the data for insights. Enrich dataset with extra features.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s-US" sz="2000" b="1">
                <a:solidFill>
                  <a:schemeClr val="dk2"/>
                </a:solidFill>
              </a:rPr>
              <a:t>Model Development &amp; Training</a:t>
            </a:r>
            <a:r>
              <a:rPr lang="es-US" sz="2000">
                <a:solidFill>
                  <a:schemeClr val="dk2"/>
                </a:solidFill>
              </a:rPr>
              <a:t>: Train selected machine learning models on data.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s-US" sz="2000" b="1">
                <a:solidFill>
                  <a:schemeClr val="dk2"/>
                </a:solidFill>
              </a:rPr>
              <a:t>Model Evaluation &amp; Validation</a:t>
            </a:r>
            <a:r>
              <a:rPr lang="es-US" sz="2000">
                <a:solidFill>
                  <a:schemeClr val="dk2"/>
                </a:solidFill>
              </a:rPr>
              <a:t>: Evaluate models’ hyperparameters using validation accuracy.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s-US" sz="2000" b="1">
                <a:solidFill>
                  <a:schemeClr val="dk2"/>
                </a:solidFill>
              </a:rPr>
              <a:t>Model Deployment</a:t>
            </a:r>
            <a:r>
              <a:rPr lang="es-US" sz="2000">
                <a:solidFill>
                  <a:schemeClr val="dk2"/>
                </a:solidFill>
              </a:rPr>
              <a:t>: Integrate the model into travel agency's website.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US" sz="2600" b="1">
                <a:solidFill>
                  <a:schemeClr val="dk2"/>
                </a:solidFill>
              </a:rPr>
              <a:t>Benefits:</a:t>
            </a:r>
            <a:endParaRPr sz="2600" b="1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s-US" sz="2000">
                <a:solidFill>
                  <a:schemeClr val="dk2"/>
                </a:solidFill>
              </a:rPr>
              <a:t>Essay access for customers to </a:t>
            </a:r>
            <a:r>
              <a:rPr lang="es-US" sz="2000" b="1">
                <a:solidFill>
                  <a:schemeClr val="dk2"/>
                </a:solidFill>
              </a:rPr>
              <a:t>plan their travel expenses </a:t>
            </a:r>
            <a:r>
              <a:rPr lang="es-US" sz="2000">
                <a:solidFill>
                  <a:schemeClr val="dk2"/>
                </a:solidFill>
              </a:rPr>
              <a:t>more effectively, and</a:t>
            </a:r>
            <a:endParaRPr sz="2400"/>
          </a:p>
          <a:p>
            <a:pPr marL="457200" lvl="0" indent="-3556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s-US" sz="2000">
                <a:solidFill>
                  <a:schemeClr val="dk2"/>
                </a:solidFill>
              </a:rPr>
              <a:t>The </a:t>
            </a:r>
            <a:r>
              <a:rPr lang="es-US" sz="2000" b="1">
                <a:solidFill>
                  <a:schemeClr val="dk2"/>
                </a:solidFill>
              </a:rPr>
              <a:t>travel agency can attract more customers</a:t>
            </a:r>
            <a:r>
              <a:rPr lang="es-US" sz="2000">
                <a:solidFill>
                  <a:schemeClr val="dk2"/>
                </a:solidFill>
              </a:rPr>
              <a:t> by enhancing their user experience. </a:t>
            </a:r>
            <a:endParaRPr sz="2000">
              <a:solidFill>
                <a:schemeClr val="dk2"/>
              </a:solidFill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chemeClr val="dk2"/>
              </a:solidFill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chemeClr val="dk2"/>
              </a:solidFill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chemeClr val="dk2"/>
              </a:solidFill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chemeClr val="dk2"/>
              </a:solidFill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93388" y="4894850"/>
            <a:ext cx="4540200" cy="1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lang="es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Develop a predictive model to forecast airline ticket prices and deploy the solution as a web application.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8919225" y="1017875"/>
            <a:ext cx="3272700" cy="584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0" y="-5702"/>
            <a:ext cx="12192000" cy="1125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03526" y="219612"/>
            <a:ext cx="98886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US" sz="4000">
                <a:solidFill>
                  <a:schemeClr val="lt1"/>
                </a:solidFill>
              </a:rPr>
              <a:t>Architecture Diagram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9938"/>
            <a:ext cx="8824299" cy="45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0" y="16799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3064250" y="16799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4514475" y="363880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473225" y="363880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9171650" y="1341100"/>
            <a:ext cx="2966700" cy="51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Assume Receiving new data in csv format.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Upload new data into AWS S3 bucket to keep record of raw data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Assume constant new data at 1GB per month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EventBridge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Trigger data processing pipeline when new data gets added to raw data S3 bucket.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Lambda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Code to clean data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Assume cleaning data once a day (triggered 30 times per month)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S3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Store clean data for training machine learning models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EC2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Notebook to perform EDA (receive both raw data and clean data to understand data)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8962425" y="13868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8962425" y="2977425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8919225" y="1017875"/>
            <a:ext cx="3272700" cy="584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0" y="-5702"/>
            <a:ext cx="12192000" cy="1125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03526" y="219612"/>
            <a:ext cx="98886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US" sz="4000">
                <a:solidFill>
                  <a:schemeClr val="lt1"/>
                </a:solidFill>
              </a:rPr>
              <a:t>Architecture Diagram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9938"/>
            <a:ext cx="8824299" cy="45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0" y="16799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3064250" y="16799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4514475" y="363880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473225" y="363880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9171650" y="1341100"/>
            <a:ext cx="2865000" cy="4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Training Models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ECS Fargate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Assume training model once a day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60 minute to train models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16 GB memory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S3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Store model artifacts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EC2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Maintain Streamlit WebApp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Constant usage (24/7)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t3a.medium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On-demand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API Gateway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At most 2 million requests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Both HTTP and REST APIs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AWS Lambda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Assume 2,000,000 predictions per month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512 MB memory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s-US" sz="1300">
                <a:latin typeface="Calibri"/>
                <a:ea typeface="Calibri"/>
                <a:cs typeface="Calibri"/>
                <a:sym typeface="Calibri"/>
              </a:rPr>
              <a:t>Average at 10 seconds for making a prediction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8962425" y="1386850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8962425" y="3129825"/>
            <a:ext cx="241800" cy="29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 dirty="0"/>
              <a:t>Ideal Timeline</a:t>
            </a:r>
            <a:endParaRPr dirty="0"/>
          </a:p>
        </p:txBody>
      </p:sp>
      <p:sp>
        <p:nvSpPr>
          <p:cNvPr id="138" name="Google Shape;138;p18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1052375" y="260790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Understanding</a:t>
            </a:r>
            <a:endParaRPr sz="1800" b="1"/>
          </a:p>
        </p:txBody>
      </p:sp>
      <p:sp>
        <p:nvSpPr>
          <p:cNvPr id="140" name="Google Shape;140;p18"/>
          <p:cNvSpPr/>
          <p:nvPr/>
        </p:nvSpPr>
        <p:spPr>
          <a:xfrm>
            <a:off x="3100775" y="260790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5149175" y="260790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Modelling</a:t>
            </a:r>
            <a:endParaRPr sz="2000" b="1"/>
          </a:p>
        </p:txBody>
      </p:sp>
      <p:sp>
        <p:nvSpPr>
          <p:cNvPr id="142" name="Google Shape;142;p18"/>
          <p:cNvSpPr/>
          <p:nvPr/>
        </p:nvSpPr>
        <p:spPr>
          <a:xfrm>
            <a:off x="7197575" y="260790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MVP Deployment</a:t>
            </a:r>
            <a:endParaRPr sz="2000" b="1"/>
          </a:p>
        </p:txBody>
      </p:sp>
      <p:sp>
        <p:nvSpPr>
          <p:cNvPr id="143" name="Google Shape;143;p18"/>
          <p:cNvSpPr/>
          <p:nvPr/>
        </p:nvSpPr>
        <p:spPr>
          <a:xfrm>
            <a:off x="9245975" y="260790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A/B Testing</a:t>
            </a:r>
            <a:endParaRPr sz="2000" b="1"/>
          </a:p>
        </p:txBody>
      </p:sp>
      <p:sp>
        <p:nvSpPr>
          <p:cNvPr id="144" name="Google Shape;144;p18"/>
          <p:cNvSpPr/>
          <p:nvPr/>
        </p:nvSpPr>
        <p:spPr>
          <a:xfrm>
            <a:off x="1052375" y="2010325"/>
            <a:ext cx="10242000" cy="400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800" b="1"/>
              <a:t>Phase 1 (Pilot)</a:t>
            </a:r>
            <a:endParaRPr sz="1800" b="1"/>
          </a:p>
        </p:txBody>
      </p:sp>
      <p:sp>
        <p:nvSpPr>
          <p:cNvPr id="145" name="Google Shape;145;p18"/>
          <p:cNvSpPr/>
          <p:nvPr/>
        </p:nvSpPr>
        <p:spPr>
          <a:xfrm>
            <a:off x="1052375" y="4181650"/>
            <a:ext cx="10242000" cy="400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800" b="1"/>
              <a:t>Phase 2 (Real Time Global Inference)</a:t>
            </a:r>
            <a:endParaRPr sz="1800" b="1"/>
          </a:p>
        </p:txBody>
      </p:sp>
      <p:sp>
        <p:nvSpPr>
          <p:cNvPr id="146" name="Google Shape;146;p18"/>
          <p:cNvSpPr/>
          <p:nvPr/>
        </p:nvSpPr>
        <p:spPr>
          <a:xfrm>
            <a:off x="1052375" y="477065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Acquire More Data</a:t>
            </a:r>
            <a:endParaRPr sz="2000" b="1"/>
          </a:p>
        </p:txBody>
      </p:sp>
      <p:sp>
        <p:nvSpPr>
          <p:cNvPr id="147" name="Google Shape;147;p18"/>
          <p:cNvSpPr/>
          <p:nvPr/>
        </p:nvSpPr>
        <p:spPr>
          <a:xfrm>
            <a:off x="3100775" y="477065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Retraining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5149175" y="477065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in Travel Agency Website</a:t>
            </a:r>
            <a:endParaRPr sz="1900" b="1"/>
          </a:p>
        </p:txBody>
      </p:sp>
      <p:sp>
        <p:nvSpPr>
          <p:cNvPr id="149" name="Google Shape;149;p18"/>
          <p:cNvSpPr/>
          <p:nvPr/>
        </p:nvSpPr>
        <p:spPr>
          <a:xfrm>
            <a:off x="7197575" y="477065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Model Performance</a:t>
            </a:r>
            <a:endParaRPr sz="2000" b="1"/>
          </a:p>
        </p:txBody>
      </p:sp>
      <p:sp>
        <p:nvSpPr>
          <p:cNvPr id="150" name="Google Shape;150;p18"/>
          <p:cNvSpPr/>
          <p:nvPr/>
        </p:nvSpPr>
        <p:spPr>
          <a:xfrm>
            <a:off x="9245975" y="4770650"/>
            <a:ext cx="2281500" cy="993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A/B Testing</a:t>
            </a:r>
            <a:endParaRPr sz="2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 rot="10800000">
            <a:off x="-1" y="-25"/>
            <a:ext cx="4218317" cy="6858000"/>
          </a:xfrm>
          <a:custGeom>
            <a:avLst/>
            <a:gdLst/>
            <a:ahLst/>
            <a:cxnLst/>
            <a:rect l="l" t="t" r="r" b="b"/>
            <a:pathLst>
              <a:path w="7152315" h="6858000" extrusionOk="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841248" y="643467"/>
            <a:ext cx="3840480" cy="557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 dirty="0"/>
              <a:t>Data </a:t>
            </a:r>
            <a:r>
              <a:rPr lang="es-US" sz="5400" dirty="0" err="1"/>
              <a:t>Collection</a:t>
            </a:r>
            <a:r>
              <a:rPr lang="es-US" sz="5400" dirty="0"/>
              <a:t> and </a:t>
            </a:r>
            <a:r>
              <a:rPr lang="es-US" sz="5400" dirty="0" err="1"/>
              <a:t>Preparation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596E04-ADB1-2BE5-5856-2DB8CEF805AF}"/>
              </a:ext>
            </a:extLst>
          </p:cNvPr>
          <p:cNvSpPr txBox="1"/>
          <p:nvPr/>
        </p:nvSpPr>
        <p:spPr>
          <a:xfrm>
            <a:off x="4681728" y="776377"/>
            <a:ext cx="6961516" cy="5118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website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easemytrip.com</a:t>
            </a:r>
            <a:r>
              <a:rPr lang="es-US" sz="2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available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Kaggle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431800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Flights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between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India’s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top 6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metropolitan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cities</a:t>
            </a:r>
            <a:endParaRPr lang="es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89000" lvl="1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Approximately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300,000 data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points</a:t>
            </a:r>
            <a:endParaRPr lang="es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89000" lvl="1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pPr marL="546100" lvl="1">
              <a:lnSpc>
                <a:spcPct val="150000"/>
              </a:lnSpc>
              <a:buSzPts val="2200"/>
            </a:pP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airline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flight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number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seat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type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departure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time,</a:t>
            </a:r>
          </a:p>
          <a:p>
            <a:pPr marL="546100" lvl="1">
              <a:lnSpc>
                <a:spcPct val="150000"/>
              </a:lnSpc>
              <a:buSzPts val="2200"/>
            </a:pP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arrival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time,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origin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destination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number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stops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	and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flight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duration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889000" lvl="1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Approximately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25 MB</a:t>
            </a:r>
          </a:p>
          <a:p>
            <a:pPr marL="889000" lvl="1" indent="-3429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Collected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Feb 11th, 2022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Mar 31st, 2022. (50 </a:t>
            </a:r>
            <a:r>
              <a:rPr lang="es-US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days</a:t>
            </a:r>
            <a:r>
              <a:rPr lang="es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/>
              <a:t>Main EDA insights</a:t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75" y="1848050"/>
            <a:ext cx="5172250" cy="39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549" y="1848038"/>
            <a:ext cx="5172250" cy="399557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2025750" y="5843600"/>
            <a:ext cx="7889700" cy="8619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b="1">
                <a:latin typeface="Calibri"/>
                <a:ea typeface="Calibri"/>
                <a:cs typeface="Calibri"/>
                <a:sym typeface="Calibri"/>
              </a:rPr>
              <a:t>Price is very right skewed and bimodal. 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b="1">
                <a:latin typeface="Calibri"/>
                <a:ea typeface="Calibri"/>
                <a:cs typeface="Calibri"/>
                <a:sym typeface="Calibri"/>
              </a:rPr>
              <a:t>Our data processing steps will log transform ticket prices.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US" sz="5400"/>
              <a:t>Main EDA insights</a:t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9" y="1979675"/>
            <a:ext cx="4016325" cy="35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838200" y="5754900"/>
            <a:ext cx="4669500" cy="8619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b="1">
                <a:latin typeface="Calibri"/>
                <a:ea typeface="Calibri"/>
                <a:cs typeface="Calibri"/>
                <a:sym typeface="Calibri"/>
              </a:rPr>
              <a:t>Due to the lack of data, we will exclude StarAir and Trujet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825" y="1890625"/>
            <a:ext cx="4351694" cy="35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6300800" y="5754900"/>
            <a:ext cx="5222100" cy="8619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b="1">
                <a:latin typeface="Calibri"/>
                <a:ea typeface="Calibri"/>
                <a:cs typeface="Calibri"/>
                <a:sym typeface="Calibri"/>
              </a:rPr>
              <a:t>Clear log price distinction between economy and business class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941</TotalTime>
  <Words>891</Words>
  <Application>Microsoft Macintosh PowerPoint</Application>
  <PresentationFormat>Panorámica</PresentationFormat>
  <Paragraphs>223</Paragraphs>
  <Slides>20</Slides>
  <Notes>14</Notes>
  <HiddenSlides>2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MSiA 423: Cloud Engineering Final Project Airline Price Prediction</vt:lpstr>
      <vt:lpstr>Business Problem</vt:lpstr>
      <vt:lpstr>Data Science Solution</vt:lpstr>
      <vt:lpstr>Architecture Diagram</vt:lpstr>
      <vt:lpstr>Architecture Diagram</vt:lpstr>
      <vt:lpstr>Ideal Timeline</vt:lpstr>
      <vt:lpstr>Data Collection and Preparation</vt:lpstr>
      <vt:lpstr>Main EDA insights</vt:lpstr>
      <vt:lpstr>Main EDA insights</vt:lpstr>
      <vt:lpstr>Model Building &amp; Training</vt:lpstr>
      <vt:lpstr>Model Deployment</vt:lpstr>
      <vt:lpstr>Cost Estimation (Business Version)</vt:lpstr>
      <vt:lpstr>Cost Estimation: Details</vt:lpstr>
      <vt:lpstr>Web Application Live Demo</vt:lpstr>
      <vt:lpstr>Github Repo</vt:lpstr>
      <vt:lpstr>Appendix</vt:lpstr>
      <vt:lpstr>Appendix</vt:lpstr>
      <vt:lpstr>Appendix</vt:lpstr>
      <vt:lpstr>Web App Demo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MSiA 423: Cloud Engineering Final Project Airline Price Prediction</dc:title>
  <dc:creator>Alejandra Lelo De Larrea Ibarra</dc:creator>
  <cp:lastModifiedBy>Alejandra Lelo De Larrea Ibarra</cp:lastModifiedBy>
  <cp:revision>7</cp:revision>
  <dcterms:created xsi:type="dcterms:W3CDTF">2023-05-24T01:23:12Z</dcterms:created>
  <dcterms:modified xsi:type="dcterms:W3CDTF">2023-05-28T01:21:47Z</dcterms:modified>
</cp:coreProperties>
</file>